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309" r:id="rId3"/>
    <p:sldId id="299" r:id="rId4"/>
    <p:sldId id="313" r:id="rId5"/>
    <p:sldId id="300" r:id="rId6"/>
    <p:sldId id="301" r:id="rId7"/>
    <p:sldId id="302" r:id="rId8"/>
    <p:sldId id="303" r:id="rId9"/>
    <p:sldId id="304" r:id="rId10"/>
    <p:sldId id="306" r:id="rId11"/>
    <p:sldId id="307" r:id="rId12"/>
    <p:sldId id="308" r:id="rId13"/>
    <p:sldId id="305" r:id="rId14"/>
    <p:sldId id="312" r:id="rId15"/>
    <p:sldId id="314" r:id="rId16"/>
    <p:sldId id="257" r:id="rId17"/>
    <p:sldId id="322" r:id="rId18"/>
    <p:sldId id="274" r:id="rId19"/>
    <p:sldId id="290" r:id="rId20"/>
    <p:sldId id="259" r:id="rId21"/>
    <p:sldId id="260" r:id="rId22"/>
    <p:sldId id="277" r:id="rId23"/>
    <p:sldId id="286" r:id="rId24"/>
    <p:sldId id="289" r:id="rId25"/>
    <p:sldId id="291" r:id="rId26"/>
    <p:sldId id="287" r:id="rId27"/>
    <p:sldId id="288" r:id="rId28"/>
    <p:sldId id="292" r:id="rId29"/>
    <p:sldId id="276" r:id="rId30"/>
    <p:sldId id="270" r:id="rId31"/>
    <p:sldId id="271" r:id="rId32"/>
    <p:sldId id="272" r:id="rId33"/>
    <p:sldId id="273" r:id="rId34"/>
    <p:sldId id="283" r:id="rId35"/>
    <p:sldId id="284" r:id="rId36"/>
    <p:sldId id="310" r:id="rId37"/>
    <p:sldId id="311" r:id="rId38"/>
    <p:sldId id="318" r:id="rId39"/>
    <p:sldId id="319" r:id="rId40"/>
    <p:sldId id="320" r:id="rId41"/>
    <p:sldId id="321" r:id="rId42"/>
    <p:sldId id="278" r:id="rId43"/>
    <p:sldId id="294" r:id="rId44"/>
    <p:sldId id="279" r:id="rId45"/>
    <p:sldId id="298" r:id="rId46"/>
    <p:sldId id="316" r:id="rId47"/>
    <p:sldId id="315" r:id="rId48"/>
    <p:sldId id="293" r:id="rId49"/>
    <p:sldId id="295" r:id="rId50"/>
    <p:sldId id="296" r:id="rId51"/>
    <p:sldId id="297" r:id="rId52"/>
    <p:sldId id="317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218D543-D6D5-413A-AC3D-5D8E31918B37}">
          <p14:sldIdLst>
            <p14:sldId id="256"/>
            <p14:sldId id="309"/>
            <p14:sldId id="299"/>
            <p14:sldId id="313"/>
            <p14:sldId id="300"/>
            <p14:sldId id="301"/>
            <p14:sldId id="302"/>
            <p14:sldId id="303"/>
            <p14:sldId id="304"/>
            <p14:sldId id="306"/>
            <p14:sldId id="307"/>
            <p14:sldId id="308"/>
            <p14:sldId id="305"/>
            <p14:sldId id="312"/>
            <p14:sldId id="314"/>
            <p14:sldId id="257"/>
            <p14:sldId id="322"/>
            <p14:sldId id="274"/>
            <p14:sldId id="290"/>
            <p14:sldId id="259"/>
            <p14:sldId id="260"/>
            <p14:sldId id="277"/>
            <p14:sldId id="286"/>
            <p14:sldId id="289"/>
            <p14:sldId id="291"/>
            <p14:sldId id="287"/>
            <p14:sldId id="288"/>
            <p14:sldId id="292"/>
            <p14:sldId id="276"/>
            <p14:sldId id="270"/>
            <p14:sldId id="271"/>
            <p14:sldId id="272"/>
            <p14:sldId id="273"/>
            <p14:sldId id="283"/>
            <p14:sldId id="284"/>
            <p14:sldId id="310"/>
            <p14:sldId id="311"/>
            <p14:sldId id="318"/>
            <p14:sldId id="319"/>
            <p14:sldId id="320"/>
            <p14:sldId id="321"/>
            <p14:sldId id="278"/>
            <p14:sldId id="294"/>
            <p14:sldId id="279"/>
            <p14:sldId id="298"/>
            <p14:sldId id="316"/>
            <p14:sldId id="315"/>
            <p14:sldId id="293"/>
            <p14:sldId id="295"/>
            <p14:sldId id="296"/>
            <p14:sldId id="297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0E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7" autoAdjust="0"/>
    <p:restoredTop sz="94713" autoAdjust="0"/>
  </p:normalViewPr>
  <p:slideViewPr>
    <p:cSldViewPr>
      <p:cViewPr varScale="1">
        <p:scale>
          <a:sx n="95" d="100"/>
          <a:sy n="95" d="100"/>
        </p:scale>
        <p:origin x="116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83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74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54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04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68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4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62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573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31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7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7228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249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679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16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398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07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75AA6-1791-4471-9BE0-DBBE01C293E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D4DE900-982F-4CAF-B797-7DBC181B9B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08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hdphoto" Target="../media/hdphoto2.wdp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67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image" Target="../media/image68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71670" y="4714884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премиум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пласт»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941" y="692696"/>
            <a:ext cx="3816018" cy="3816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11675" y="1597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34494"/>
              </p:ext>
            </p:extLst>
          </p:nvPr>
        </p:nvGraphicFramePr>
        <p:xfrm>
          <a:off x="407219" y="404664"/>
          <a:ext cx="4104456" cy="6044488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60694"/>
                <a:gridCol w="3843762"/>
              </a:tblGrid>
              <a:tr h="111059"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Детали пассажирских вагонов 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Амортизатор буксового подвешивания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Втулка 26х36х14мм (Полиамид)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Втулка 26х36х20мм (Полиамид)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Втулка 30х40х14мм (Полиамид)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Втулка 32х42х14мм (Полиамид)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Втулка 32х42х20мм (Полиамид)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Втулка 32х42х38мм (Полиамид)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Втулка 40х50х14мм (Полиамид)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Втулка 40х50х20мм (Полиамид)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uz-Cyrl-UZ" sz="1200">
                          <a:effectLst/>
                        </a:rPr>
                        <a:t>0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Втулка 45х55х82мм (Металл)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55х65х19 мм (Металл)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55х65х38мм (Полиамид)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Клин фрикционный  (Cухарь)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Пакет поводка пассажирского вагона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Детали грузовых вагонов 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Втулка 50х40х14 (Полиамид)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40х30х12 (Полиамид)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50х40х25 (Полиамид)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45х33х130 (Полиамид)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35х25х11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40х30х11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40х30х24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45х36х11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45х36х24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r>
                        <a:rPr lang="uz-Cyrl-UZ" sz="1200">
                          <a:effectLst/>
                        </a:rPr>
                        <a:t>0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45х36х29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Втулка 50х40х11 (ПЦ-10)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 marR="228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Втулка 50х40х24 (ПЦ-10)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051503"/>
              </p:ext>
            </p:extLst>
          </p:nvPr>
        </p:nvGraphicFramePr>
        <p:xfrm>
          <a:off x="4644008" y="404664"/>
          <a:ext cx="4248369" cy="4015397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4248369"/>
              </a:tblGrid>
              <a:tr h="111059">
                <a:tc>
                  <a:txBody>
                    <a:bodyPr/>
                    <a:lstStyle/>
                    <a:p>
                      <a:pPr marR="285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Изделия рельсовых скреплений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Прокладка резиновая ЦП-328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Прокладка резиновая ЦП-143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Прокладка резиновая ЦП-638/538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Резина </a:t>
                      </a:r>
                      <a:r>
                        <a:rPr lang="ru-RU" sz="1200" b="0" dirty="0" err="1">
                          <a:effectLst/>
                        </a:rPr>
                        <a:t>подрельсовая</a:t>
                      </a:r>
                      <a:r>
                        <a:rPr lang="ru-RU" sz="1200" b="0" dirty="0">
                          <a:effectLst/>
                        </a:rPr>
                        <a:t> эластичного скрепления типа </a:t>
                      </a:r>
                      <a:r>
                        <a:rPr lang="en-US" sz="1200" b="0" dirty="0" err="1">
                          <a:effectLst/>
                        </a:rPr>
                        <a:t>Pandrol</a:t>
                      </a:r>
                      <a:r>
                        <a:rPr lang="ru-RU" sz="1200" b="0" dirty="0">
                          <a:effectLst/>
                        </a:rPr>
                        <a:t> </a:t>
                      </a:r>
                      <a:r>
                        <a:rPr lang="ru-RU" sz="1200" b="0" dirty="0" err="1">
                          <a:effectLst/>
                        </a:rPr>
                        <a:t>Fastclip</a:t>
                      </a:r>
                      <a:r>
                        <a:rPr lang="ru-RU" sz="1200" b="0" dirty="0">
                          <a:effectLst/>
                        </a:rPr>
                        <a:t> FC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Прижимной наконечник эластичного рельсового скрепления типа </a:t>
                      </a:r>
                      <a:r>
                        <a:rPr lang="en-US" sz="1200" b="0" dirty="0" err="1">
                          <a:effectLst/>
                        </a:rPr>
                        <a:t>Pandrol</a:t>
                      </a:r>
                      <a:r>
                        <a:rPr lang="ru-RU" sz="1200" b="0" dirty="0">
                          <a:effectLst/>
                        </a:rPr>
                        <a:t> </a:t>
                      </a:r>
                      <a:r>
                        <a:rPr lang="ru-RU" sz="1200" b="0" dirty="0" err="1">
                          <a:effectLst/>
                        </a:rPr>
                        <a:t>Fastclip</a:t>
                      </a:r>
                      <a:r>
                        <a:rPr lang="ru-RU" sz="1200" b="0" dirty="0">
                          <a:effectLst/>
                        </a:rPr>
                        <a:t> FC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Боковой фиксатор эластичного </a:t>
                      </a:r>
                      <a:r>
                        <a:rPr lang="uz-Cyrl-UZ" sz="1200" b="0" dirty="0">
                          <a:effectLst/>
                        </a:rPr>
                        <a:t>рельсового </a:t>
                      </a:r>
                      <a:r>
                        <a:rPr lang="ru-RU" sz="1200" b="0" dirty="0">
                          <a:effectLst/>
                        </a:rPr>
                        <a:t>скрепления типа </a:t>
                      </a:r>
                      <a:r>
                        <a:rPr lang="en-US" sz="1200" b="0" dirty="0" err="1">
                          <a:effectLst/>
                        </a:rPr>
                        <a:t>Pandrol</a:t>
                      </a:r>
                      <a:r>
                        <a:rPr lang="ru-RU" sz="1200" b="0" dirty="0">
                          <a:effectLst/>
                        </a:rPr>
                        <a:t> </a:t>
                      </a:r>
                      <a:r>
                        <a:rPr lang="ru-RU" sz="1200" b="0" dirty="0" err="1">
                          <a:effectLst/>
                        </a:rPr>
                        <a:t>Fastclip</a:t>
                      </a:r>
                      <a:r>
                        <a:rPr lang="ru-RU" sz="1200" b="0" dirty="0">
                          <a:effectLst/>
                        </a:rPr>
                        <a:t> FC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Комплект полимерных уплотнителей Р65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Комплект полимерных уплотнителей Р50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Втулка ЦП 142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2297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effectLst/>
                        </a:rPr>
                        <a:t>Вкладыш анкера эластичного </a:t>
                      </a:r>
                      <a:r>
                        <a:rPr lang="uz-Cyrl-UZ" sz="1200" b="0" dirty="0">
                          <a:effectLst/>
                        </a:rPr>
                        <a:t>рельсового </a:t>
                      </a:r>
                      <a:r>
                        <a:rPr lang="ru-RU" sz="1200" b="0" dirty="0">
                          <a:effectLst/>
                        </a:rPr>
                        <a:t>скрепления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 b="1" dirty="0">
                          <a:effectLst/>
                        </a:rPr>
                        <a:t>Прочие изделия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 b="0" dirty="0">
                          <a:effectLst/>
                        </a:rPr>
                        <a:t>Коробка монтажная 86х86х50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 b="0" dirty="0">
                          <a:effectLst/>
                        </a:rPr>
                        <a:t>Клипса пластиковая крепежная д6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111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 b="0" dirty="0">
                          <a:effectLst/>
                        </a:rPr>
                        <a:t>Колпачок пластиков</a:t>
                      </a:r>
                      <a:r>
                        <a:rPr lang="ru-RU" sz="1200" b="0" dirty="0" err="1">
                          <a:effectLst/>
                        </a:rPr>
                        <a:t>ый</a:t>
                      </a:r>
                      <a:r>
                        <a:rPr lang="ru-RU" sz="1200" b="0" dirty="0">
                          <a:effectLst/>
                        </a:rPr>
                        <a:t> (для шнурков)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  <a:tr h="39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200" b="0" dirty="0">
                          <a:effectLst/>
                        </a:rPr>
                        <a:t>Каска защитная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91" marR="167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12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9433" y="620688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Изделия,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пассажирских вагонах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46067"/>
            <a:ext cx="6948772" cy="39086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4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251443"/>
            <a:ext cx="59046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Амортизатор буксового узла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пассажирских вагонов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Тележка пассажирского ваг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59206"/>
            <a:ext cx="7218507" cy="239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лево 11"/>
          <p:cNvSpPr/>
          <p:nvPr/>
        </p:nvSpPr>
        <p:spPr>
          <a:xfrm rot="19393228">
            <a:off x="6515085" y="3761012"/>
            <a:ext cx="2312133" cy="787169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5570921">
            <a:off x="916974" y="3091673"/>
            <a:ext cx="2312133" cy="787169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6" t="14391" r="9739" b="7873"/>
          <a:stretch/>
        </p:blipFill>
        <p:spPr>
          <a:xfrm>
            <a:off x="5541255" y="1058048"/>
            <a:ext cx="2927756" cy="1740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2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600076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пассажирских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928670"/>
            <a:ext cx="2335994" cy="3114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4094" y="2663790"/>
            <a:ext cx="4440074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80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857232"/>
            <a:ext cx="2119400" cy="2825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7655" y="2478815"/>
            <a:ext cx="4420454" cy="31278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30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х1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3908" y="908720"/>
            <a:ext cx="1998184" cy="2664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527159"/>
            <a:ext cx="5185224" cy="30260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4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Ø36хØ26х20мм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000108"/>
            <a:ext cx="2191978" cy="2922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437938"/>
            <a:ext cx="3333489" cy="33334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35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Ø42хØ32х1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32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втулки</a:t>
            </a:r>
            <a:r>
              <a:rPr lang="uz-Cyrl-UZ" dirty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797" y="2515478"/>
            <a:ext cx="4569188" cy="28999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11" name="Picture 2" descr="D:\Фтулка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6636" y="622128"/>
            <a:ext cx="2263416" cy="3017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5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хØ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х20мм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6296" y="2178544"/>
            <a:ext cx="5775692" cy="3498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1" t="18500" r="39763" b="18500"/>
          <a:stretch/>
        </p:blipFill>
        <p:spPr>
          <a:xfrm>
            <a:off x="6804248" y="1400857"/>
            <a:ext cx="1944216" cy="1555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95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96867" y="1795303"/>
            <a:ext cx="188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хØ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67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5" t="3612" r="13983"/>
          <a:stretch/>
        </p:blipFill>
        <p:spPr>
          <a:xfrm>
            <a:off x="6372200" y="2725497"/>
            <a:ext cx="1997288" cy="2321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1737824"/>
            <a:ext cx="4448796" cy="41915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26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992" y="14847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хØ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45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х82мм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пассажирского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вагона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втулок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99792" y="33265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пассажирских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7170" name="Picture 2" descr="Основные части тормозных рычажных передач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4" r="64092" b="56385"/>
          <a:stretch/>
        </p:blipFill>
        <p:spPr bwMode="auto">
          <a:xfrm>
            <a:off x="1403648" y="2778008"/>
            <a:ext cx="3769147" cy="136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5" t="3612" r="13983"/>
          <a:stretch/>
        </p:blipFill>
        <p:spPr>
          <a:xfrm>
            <a:off x="6117014" y="2364591"/>
            <a:ext cx="1997288" cy="2321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Стрелка влево 12"/>
          <p:cNvSpPr/>
          <p:nvPr/>
        </p:nvSpPr>
        <p:spPr>
          <a:xfrm rot="8088984">
            <a:off x="2781256" y="4229189"/>
            <a:ext cx="2312133" cy="787169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45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748632"/>
            <a:ext cx="4448796" cy="41915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43808" y="332656"/>
            <a:ext cx="590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Клинья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фрикционные  (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Cухарь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из полиамида </a:t>
            </a: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7531" y="5937875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пассажирских вагонов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используются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48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0026" r="13186" b="12474"/>
          <a:stretch/>
        </p:blipFill>
        <p:spPr>
          <a:xfrm>
            <a:off x="5940370" y="1124744"/>
            <a:ext cx="3024336" cy="2232248"/>
          </a:xfrm>
          <a:prstGeom prst="rect">
            <a:avLst/>
          </a:prstGeom>
          <a:effectLst>
            <a:outerShdw blurRad="50800" dist="127000" dir="4800000" sx="104000" sy="104000" algn="ctr" rotWithShape="0">
              <a:srgbClr val="000000">
                <a:alpha val="61000"/>
              </a:srgbClr>
            </a:outerShdw>
          </a:effectLst>
          <a:scene3d>
            <a:camera prst="orthographicFront"/>
            <a:lightRig rig="balanced" dir="t"/>
          </a:scene3d>
          <a:sp3d prstMaterial="powder"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23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45269" y="291563"/>
            <a:ext cx="59046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Пакет поводка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пассажирских вагонов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8" t="22797" r="21196" b="22797"/>
          <a:stretch/>
        </p:blipFill>
        <p:spPr>
          <a:xfrm>
            <a:off x="6372200" y="1026827"/>
            <a:ext cx="229790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Тележка пассажирского ваго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59075"/>
            <a:ext cx="7218507" cy="239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лево 11"/>
          <p:cNvSpPr/>
          <p:nvPr/>
        </p:nvSpPr>
        <p:spPr>
          <a:xfrm rot="18148434">
            <a:off x="2726631" y="2421836"/>
            <a:ext cx="2312133" cy="787169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8247576">
            <a:off x="1091062" y="2569422"/>
            <a:ext cx="2312133" cy="787169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63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306724"/>
            <a:ext cx="590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Карданный вал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редукторно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карданного привода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 descr="Добро пожаловать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0" r="224"/>
          <a:stretch/>
        </p:blipFill>
        <p:spPr bwMode="auto">
          <a:xfrm>
            <a:off x="1043608" y="1904854"/>
            <a:ext cx="4171944" cy="2934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4" name="Picture 2" descr="Вал карданный Жд1-4250010-06 Lmin - 1420 — купить в наличии, цена и  доставка по России | Карданные валы ЖД Транспорт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t="5414" r="6949" b="10320"/>
          <a:stretch/>
        </p:blipFill>
        <p:spPr bwMode="auto">
          <a:xfrm>
            <a:off x="4572000" y="3140968"/>
            <a:ext cx="4017739" cy="280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56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43287" y="766265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Изделия,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грузовых вагонах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66" y="1988840"/>
            <a:ext cx="6986592" cy="34297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87824" y="332656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Полимерные втулки тормозной рычажной передачи - эффективное решение для повышение ресурса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616" y="1849320"/>
            <a:ext cx="691276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Увеличивают срок службы узлов за счет снижения износа и трения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Сокращают расходы на ремонт и техническое обслуживание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Обеспечивают стабильную и надежную работу механизмов в течение всего срока эксплуатации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Исключают необходимость постоянной смазки (самосмазывающие свойства)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Устойчивы к коррозии влаге и аггрессивным средам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Снижают шум и вибрации, улучшая эксплутационные характеристики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Легкие и технологичные в установке, не требуют доработки конструкии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z-Cyrl-U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Прогнозируемый ресурс втулок из полимерного композитного материала ПЦ-10 более 500 тыс. Км., что подтверждается пробеговыми испытаниями проведенными ВНИИЖТ</a:t>
            </a: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764704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грузовых вагонов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98884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0х14мм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609329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втулок.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23750" r="13250" b="24801"/>
          <a:stretch/>
        </p:blipFill>
        <p:spPr>
          <a:xfrm rot="5400000">
            <a:off x="3944218" y="3422648"/>
            <a:ext cx="3465745" cy="2326322"/>
          </a:xfrm>
          <a:prstGeom prst="rect">
            <a:avLst/>
          </a:prstGeom>
        </p:spPr>
      </p:pic>
      <p:sp>
        <p:nvSpPr>
          <p:cNvPr id="3" name="Стрелка влево 2"/>
          <p:cNvSpPr/>
          <p:nvPr/>
        </p:nvSpPr>
        <p:spPr>
          <a:xfrm rot="739439">
            <a:off x="6156176" y="3852530"/>
            <a:ext cx="1584176" cy="441103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 rot="11078609">
            <a:off x="4674050" y="2879172"/>
            <a:ext cx="1567875" cy="461428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62" y="1815974"/>
            <a:ext cx="3705742" cy="42773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52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764704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грузовых вагонов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609329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23750" r="13250" b="24801"/>
          <a:stretch/>
        </p:blipFill>
        <p:spPr>
          <a:xfrm rot="5400000">
            <a:off x="3944218" y="3422648"/>
            <a:ext cx="3465745" cy="2326322"/>
          </a:xfrm>
          <a:prstGeom prst="rect">
            <a:avLst/>
          </a:prstGeom>
        </p:spPr>
      </p:pic>
      <p:sp>
        <p:nvSpPr>
          <p:cNvPr id="3" name="Стрелка влево 2"/>
          <p:cNvSpPr/>
          <p:nvPr/>
        </p:nvSpPr>
        <p:spPr>
          <a:xfrm rot="739439">
            <a:off x="5014405" y="5872744"/>
            <a:ext cx="1584176" cy="441103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590002" y="1869795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0х12мм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60" y="1850253"/>
            <a:ext cx="3705742" cy="42773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7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92995" y="1485911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0х25мм</a:t>
            </a:r>
          </a:p>
        </p:txBody>
      </p:sp>
      <p:pic>
        <p:nvPicPr>
          <p:cNvPr id="8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5076" y="4238246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789116"/>
            <a:ext cx="3286713" cy="20175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995936" y="57034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втулки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грузовых вагонов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747" y="3973550"/>
            <a:ext cx="2102294" cy="529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Стрелка влево 15"/>
          <p:cNvSpPr/>
          <p:nvPr/>
        </p:nvSpPr>
        <p:spPr>
          <a:xfrm rot="7337839">
            <a:off x="3428929" y="4438397"/>
            <a:ext cx="901929" cy="641977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r="25770"/>
          <a:stretch/>
        </p:blipFill>
        <p:spPr>
          <a:xfrm>
            <a:off x="5198455" y="2321704"/>
            <a:ext cx="3564689" cy="23576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Стрелка влево 16"/>
          <p:cNvSpPr/>
          <p:nvPr/>
        </p:nvSpPr>
        <p:spPr>
          <a:xfrm rot="8916749">
            <a:off x="3996130" y="4387406"/>
            <a:ext cx="2278324" cy="643517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0562" y="157161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Ø45хØ33х130мм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ownloads\Telegram Desktop\Фтулка Подвес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020272" y="1052736"/>
            <a:ext cx="1890835" cy="2520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 втулки.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Втулки, применяемые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тормозной рычажной передаче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грузовых вагонов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322156"/>
            <a:ext cx="4486901" cy="35628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192" y="1399999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Ø303хØ85х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мм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594928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шт.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915816" y="332656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Вкладыш подпятника (ПЦ-10) для тележек грузовых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" t="26060" r="3380" b="26061"/>
          <a:stretch/>
        </p:blipFill>
        <p:spPr>
          <a:xfrm>
            <a:off x="756146" y="2924944"/>
            <a:ext cx="5328592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трелка вниз 11"/>
          <p:cNvSpPr/>
          <p:nvPr/>
        </p:nvSpPr>
        <p:spPr>
          <a:xfrm>
            <a:off x="3203848" y="2370411"/>
            <a:ext cx="648072" cy="1368152"/>
          </a:xfrm>
          <a:prstGeom prst="down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52" b="92028" l="15703" r="747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8073" r="28738" b="8073"/>
          <a:stretch/>
        </p:blipFill>
        <p:spPr>
          <a:xfrm>
            <a:off x="6078568" y="2282676"/>
            <a:ext cx="2591718" cy="180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13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764704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 из композиционного полимерного материала ПЦ-10 для грузовых вагонов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98884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 x d x H)</a:t>
            </a:r>
          </a:p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0х11мм</a:t>
            </a:r>
            <a:endParaRPr lang="uz-Cyrl-U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7639" y="6093295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23750" r="13250" b="24801"/>
          <a:stretch/>
        </p:blipFill>
        <p:spPr>
          <a:xfrm rot="5400000">
            <a:off x="3915910" y="3364312"/>
            <a:ext cx="3465745" cy="2326322"/>
          </a:xfrm>
          <a:prstGeom prst="rect">
            <a:avLst/>
          </a:prstGeom>
        </p:spPr>
      </p:pic>
      <p:sp>
        <p:nvSpPr>
          <p:cNvPr id="14" name="Стрелка влево 13"/>
          <p:cNvSpPr/>
          <p:nvPr/>
        </p:nvSpPr>
        <p:spPr>
          <a:xfrm rot="739439">
            <a:off x="5038035" y="5811377"/>
            <a:ext cx="1584176" cy="441103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64" y="1815973"/>
            <a:ext cx="3705742" cy="42773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72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3996" y="777474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 из композиционного полимерного материала ПЦ-10 для грузовых вагонов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98884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 x d x H)</a:t>
            </a:r>
          </a:p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0х11мм</a:t>
            </a:r>
            <a:endParaRPr lang="uz-Cyrl-U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8569" y="604335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t="23750" r="13250" b="24801"/>
          <a:stretch/>
        </p:blipFill>
        <p:spPr>
          <a:xfrm rot="5400000">
            <a:off x="3944218" y="3422648"/>
            <a:ext cx="3465745" cy="2326322"/>
          </a:xfrm>
          <a:prstGeom prst="rect">
            <a:avLst/>
          </a:prstGeom>
        </p:spPr>
      </p:pic>
      <p:sp>
        <p:nvSpPr>
          <p:cNvPr id="16" name="Стрелка влево 15"/>
          <p:cNvSpPr/>
          <p:nvPr/>
        </p:nvSpPr>
        <p:spPr>
          <a:xfrm rot="739439">
            <a:off x="6156176" y="3852530"/>
            <a:ext cx="1584176" cy="441103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11078609">
            <a:off x="4674050" y="2879172"/>
            <a:ext cx="1567875" cy="461428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00" y="1830305"/>
            <a:ext cx="3705742" cy="42773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66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92995" y="1485911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0х24мм</a:t>
            </a:r>
            <a:endParaRPr lang="uz-Cyrl-U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5076" y="4238246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789116"/>
            <a:ext cx="3286713" cy="20175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995936" y="57034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В одной тележке грузового вагона используются </a:t>
            </a:r>
            <a:r>
              <a:rPr lang="uz-Cyrl-U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втулки</a:t>
            </a:r>
            <a:r>
              <a:rPr lang="uz-Cyrl-UZ" dirty="0" smtClean="0"/>
              <a:t>.</a:t>
            </a:r>
            <a:endParaRPr lang="ru-RU" dirty="0"/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747" y="3973550"/>
            <a:ext cx="2102294" cy="529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Стрелка влево 15"/>
          <p:cNvSpPr/>
          <p:nvPr/>
        </p:nvSpPr>
        <p:spPr>
          <a:xfrm rot="7337839">
            <a:off x="3428929" y="4438397"/>
            <a:ext cx="901929" cy="641977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" r="25770"/>
          <a:stretch/>
        </p:blipFill>
        <p:spPr>
          <a:xfrm>
            <a:off x="5142798" y="2331579"/>
            <a:ext cx="3564689" cy="23576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Стрелка влево 16"/>
          <p:cNvSpPr/>
          <p:nvPr/>
        </p:nvSpPr>
        <p:spPr>
          <a:xfrm rot="8916749">
            <a:off x="4041147" y="4312744"/>
            <a:ext cx="2278324" cy="643517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 из композиционного полимерного материала ПЦ-10 для грузовых вагонов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36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32040" y="162880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0х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0х24мм</a:t>
            </a:r>
            <a:endParaRPr lang="uz-Cyrl-U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126" y="2020456"/>
            <a:ext cx="3945032" cy="3672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2" descr="D:\Фтулка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9983" y="2002564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Запчасти для тележек 18-100 - Верхневолжское транспортно-ремонтное  управление"/>
          <p:cNvPicPr>
            <a:picLocks noChangeAspect="1" noChangeArrowheads="1"/>
          </p:cNvPicPr>
          <p:nvPr/>
        </p:nvPicPr>
        <p:blipFill>
          <a:blip r:embed="rId4" cstate="print"/>
          <a:srcRect l="34782" t="26087" r="32609" b="23913"/>
          <a:stretch>
            <a:fillRect/>
          </a:stretch>
        </p:blipFill>
        <p:spPr bwMode="auto">
          <a:xfrm>
            <a:off x="5210186" y="3263776"/>
            <a:ext cx="1080120" cy="1656184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367644" y="5857169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один  грузовой вагон используются </a:t>
            </a:r>
            <a:r>
              <a:rPr lang="uz-Cyrl-U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втулок.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 из композиционного полимерного материала ПЦ-10 для грузовых вагонов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5" t="10005" b="72664"/>
          <a:stretch/>
        </p:blipFill>
        <p:spPr>
          <a:xfrm>
            <a:off x="5862571" y="5025000"/>
            <a:ext cx="3024336" cy="459879"/>
          </a:xfrm>
          <a:prstGeom prst="rect">
            <a:avLst/>
          </a:prstGeom>
        </p:spPr>
      </p:pic>
      <p:sp>
        <p:nvSpPr>
          <p:cNvPr id="16" name="Стрелка влево 15"/>
          <p:cNvSpPr/>
          <p:nvPr/>
        </p:nvSpPr>
        <p:spPr>
          <a:xfrm rot="20135271">
            <a:off x="3708543" y="2082327"/>
            <a:ext cx="901929" cy="641977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 rot="14048666">
            <a:off x="7448085" y="4515388"/>
            <a:ext cx="901929" cy="641977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 rot="18595230">
            <a:off x="6381558" y="4500443"/>
            <a:ext cx="901929" cy="641977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лево 23"/>
          <p:cNvSpPr/>
          <p:nvPr/>
        </p:nvSpPr>
        <p:spPr>
          <a:xfrm rot="19526821">
            <a:off x="5930232" y="3898284"/>
            <a:ext cx="901929" cy="641977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 rot="20358761">
            <a:off x="5573481" y="3258887"/>
            <a:ext cx="901929" cy="584646"/>
          </a:xfrm>
          <a:prstGeom prst="leftArrow">
            <a:avLst>
              <a:gd name="adj1" fmla="val 43964"/>
              <a:gd name="adj2" fmla="val 5000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17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68144" y="173594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6х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6х24мм</a:t>
            </a:r>
            <a:endParaRPr lang="uz-Cyrl-U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1616" y="2077199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958409" y="5980638"/>
            <a:ext cx="448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один вагон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используются </a:t>
            </a:r>
            <a:r>
              <a:rPr lang="uz-Cyrl-UZ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 втулки.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 из композиционного полимерного материала ПЦ-10 для грузовых вагонов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743" t="42700" r="37001" b="39100"/>
          <a:stretch/>
        </p:blipFill>
        <p:spPr>
          <a:xfrm>
            <a:off x="1475657" y="4501839"/>
            <a:ext cx="4210084" cy="12581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376" y="1735948"/>
            <a:ext cx="3957979" cy="24928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трелка влево 5"/>
          <p:cNvSpPr/>
          <p:nvPr/>
        </p:nvSpPr>
        <p:spPr>
          <a:xfrm>
            <a:off x="5364088" y="5149828"/>
            <a:ext cx="1800200" cy="432048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91616" y="1674753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(D x d x H)</a:t>
            </a:r>
          </a:p>
          <a:p>
            <a:r>
              <a:rPr lang="uz-Cyrl-UZ" dirty="0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6х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6х11мм</a:t>
            </a:r>
            <a:endParaRPr lang="uz-Cyrl-U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D:\Фтулка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1364" y="2077199"/>
            <a:ext cx="1964760" cy="261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958409" y="5980638"/>
            <a:ext cx="448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один вагон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используются </a:t>
            </a:r>
            <a:r>
              <a:rPr lang="uz-Cyrl-UZ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 втулок.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915816" y="33265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Втулки из композиционного полимерного материала ПЦ-10 для грузовых вагонов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7" y="1825830"/>
            <a:ext cx="4492804" cy="25159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3203761" y="3112864"/>
            <a:ext cx="747166" cy="3915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Стрелка влево 12"/>
          <p:cNvSpPr/>
          <p:nvPr/>
        </p:nvSpPr>
        <p:spPr>
          <a:xfrm rot="2196187">
            <a:off x="3734450" y="5138433"/>
            <a:ext cx="1206259" cy="611370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00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87824" y="764704"/>
            <a:ext cx="5040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Изделия,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применяемые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путевом хозяйстве</a:t>
            </a:r>
          </a:p>
          <a:p>
            <a:pPr algn="ctr"/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71226"/>
            <a:ext cx="4531568" cy="33193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61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9832" y="54868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Прокладка цп-328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USER\Desktop\Untitled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902623"/>
            <a:ext cx="2272148" cy="1807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060848"/>
            <a:ext cx="5953125" cy="38385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403648" y="619613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одну шпалу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/>
              <a:t>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6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771800" y="332656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Прокладка резиновая цп-143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Users\USER\Desktop\Untitled-10.png"/>
          <p:cNvPicPr>
            <a:picLocks noChangeAspect="1" noChangeArrowheads="1"/>
          </p:cNvPicPr>
          <p:nvPr/>
        </p:nvPicPr>
        <p:blipFill>
          <a:blip r:embed="rId2" cstate="print"/>
          <a:srcRect l="32000" t="28000" r="30667" b="34667"/>
          <a:stretch>
            <a:fillRect/>
          </a:stretch>
        </p:blipFill>
        <p:spPr bwMode="auto">
          <a:xfrm>
            <a:off x="6948264" y="1124744"/>
            <a:ext cx="201622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87624" y="629672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одну шпалу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813932"/>
            <a:ext cx="5944430" cy="43249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867138" y="208409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Прокладка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цп-638/538 резиновая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C:\Users\USER\Desktop\Untitled-2.png"/>
          <p:cNvPicPr>
            <a:picLocks noChangeAspect="1" noChangeArrowheads="1"/>
          </p:cNvPicPr>
          <p:nvPr/>
        </p:nvPicPr>
        <p:blipFill>
          <a:blip r:embed="rId2" cstate="print"/>
          <a:srcRect l="14289" t="17047" r="13670" b="22297"/>
          <a:stretch>
            <a:fillRect/>
          </a:stretch>
        </p:blipFill>
        <p:spPr bwMode="auto">
          <a:xfrm>
            <a:off x="6300192" y="1268760"/>
            <a:ext cx="2664296" cy="178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276872"/>
            <a:ext cx="5658094" cy="35490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187624" y="620043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одну шпалу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/>
              <a:t>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4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483768" y="620688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Резина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подрельсовая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5871060" cy="39825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699" name="Picture 3" descr="C:\Users\USER\Desktop\Untitled-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1044" y="764704"/>
            <a:ext cx="3107488" cy="2471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043608" y="628933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одну шпалу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/>
              <a:t>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483768" y="332656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Прижимной наконечник эластичного рельсового скрепления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52575"/>
            <a:ext cx="2115104" cy="2143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55" y="1746182"/>
            <a:ext cx="4200525" cy="21907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10564"/>
            <a:ext cx="2808312" cy="203711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85724" y="606103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одну шпалу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/>
              <a:t>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9832" y="819943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Боковой фиксатор эластичного рельсового скрепления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11660" y="547658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dirty="0" smtClean="0">
                <a:latin typeface="Times New Roman" pitchFamily="18" charset="0"/>
                <a:cs typeface="Times New Roman" pitchFamily="18" charset="0"/>
              </a:rPr>
              <a:t>На одну шпалу используются 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uz-Cyrl-UZ" dirty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uz-Cyrl-UZ" dirty="0"/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023973"/>
            <a:ext cx="3772190" cy="2736304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1115616" y="3459848"/>
            <a:ext cx="1728192" cy="504056"/>
          </a:xfrm>
          <a:prstGeom prst="righ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796136" y="228930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Изготавливается под толщину соединения 8, 10 и 12 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700" y="3459848"/>
            <a:ext cx="2851224" cy="1677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34123" y="79110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Комплект полимерных уплотнителей Р65 и Р50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420888"/>
            <a:ext cx="414628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57" y="1844824"/>
            <a:ext cx="3892823" cy="374441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95146"/>
            <a:ext cx="3986784" cy="3600400"/>
          </a:xfrm>
          <a:prstGeom prst="rect">
            <a:avLst/>
          </a:prstGeom>
        </p:spPr>
      </p:pic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87824" y="761840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Втулка ЦП 142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432" y="2075166"/>
            <a:ext cx="2909711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Стрелка влево 16"/>
          <p:cNvSpPr/>
          <p:nvPr/>
        </p:nvSpPr>
        <p:spPr>
          <a:xfrm rot="8916749">
            <a:off x="1066818" y="3449824"/>
            <a:ext cx="1386242" cy="386212"/>
          </a:xfrm>
          <a:prstGeom prst="lef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4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87824" y="764704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Изделия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хозяйственного потребления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844824"/>
            <a:ext cx="3525260" cy="413854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morning" dir="t"/>
          </a:scene3d>
          <a:sp3d prstMaterial="metal"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62" y="1700808"/>
            <a:ext cx="4112264" cy="288032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chilly" dir="t"/>
          </a:scene3d>
          <a:sp3d prstMaterial="metal"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07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57151" y="848201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Коробка монтажная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796136" y="262483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Изготавливается под размер 86х86х50мм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768" y="3369238"/>
            <a:ext cx="2447487" cy="2433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844824"/>
            <a:ext cx="3168352" cy="449048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chilly" dir="t"/>
          </a:scene3d>
          <a:sp3d prstMaterial="metal"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6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87824" y="569173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Колпачок пластиковый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06549" y="197548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Изготавливается под размер 22х6мм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51" y="1844824"/>
            <a:ext cx="4127482" cy="41044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127012"/>
            <a:ext cx="2880320" cy="288550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iblet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0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87824" y="569173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Клипса пластиковая крепежная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6" b="18929"/>
          <a:stretch/>
        </p:blipFill>
        <p:spPr bwMode="auto">
          <a:xfrm>
            <a:off x="971600" y="188640"/>
            <a:ext cx="864096" cy="5813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60032" y="213285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Изготавливается под размер 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h10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uz-Latn-UZ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6мм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21" y="1447247"/>
            <a:ext cx="3439005" cy="378195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chilly" dir="t"/>
          </a:scene3d>
          <a:sp3d prstMaterial="metal"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462" y="2795179"/>
            <a:ext cx="2985922" cy="243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54171"/>
              </p:ext>
            </p:extLst>
          </p:nvPr>
        </p:nvGraphicFramePr>
        <p:xfrm>
          <a:off x="2987824" y="313324"/>
          <a:ext cx="4492661" cy="635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Acrobat Document" r:id="rId3" imgW="3398500" imgH="4808105" progId="Acrobat.Document.DC">
                  <p:embed/>
                </p:oleObj>
              </mc:Choice>
              <mc:Fallback>
                <p:oleObj name="Acrobat Document" r:id="rId3" imgW="3398500" imgH="480810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824" y="313324"/>
                        <a:ext cx="4492661" cy="635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3888" y="757590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премиум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пласт»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2060848"/>
            <a:ext cx="63201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2024 году ООО «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 был присвоен условный номер клеймения железнодорожной продукции и внесен в реестр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предприятий, находящимся на территории государств-участников Содружества, Грузии, Латвийской Республики, Литовской Республики, Эстонской Республики, осуществляющим изготовление, модернизацию или ремонт железнодорожного подвижного состава, его составных частей.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934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358707"/>
              </p:ext>
            </p:extLst>
          </p:nvPr>
        </p:nvGraphicFramePr>
        <p:xfrm>
          <a:off x="3059832" y="204072"/>
          <a:ext cx="4533900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Acrobat Document" r:id="rId3" imgW="4533851" imgH="6415982" progId="Acrobat.Document.DC">
                  <p:embed/>
                </p:oleObj>
              </mc:Choice>
              <mc:Fallback>
                <p:oleObj name="Acrobat Document" r:id="rId3" imgW="4533851" imgH="641598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59832" y="204072"/>
                        <a:ext cx="4533900" cy="641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661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3888" y="757590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премиум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пласт»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2060848"/>
            <a:ext cx="64087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1 января 2026 года Втулки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тормозной рычажной передачи из композиционного полимерного материала ПЦ-10 для грузовых вагонов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 2291-016-65727322-2011 внесены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ремонтную документацию решением Совета по железнодорожному транспорту государств участников содружества (83 заседание Совета по железнодорожному транспорту пункт 7.7 Извещение 32 ЦВ 27-2025).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765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63888" y="757590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премиум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пласт»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2060848"/>
            <a:ext cx="6408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3 февраля 2026 года ООО «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 был получен международный сертификат системы менеджмента качества 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ISO 9001:2015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Более 960 работ на тему «Iso 9001»: стоковые фото, картинки и изображения  royalty-free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62736"/>
            <a:ext cx="2376263" cy="2376264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883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5661248"/>
            <a:ext cx="1080120" cy="1008112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181261"/>
            <a:ext cx="4687452" cy="66171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327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132856"/>
            <a:ext cx="8120345" cy="2016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3888" y="757590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премиум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пласт»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4581128"/>
            <a:ext cx="84803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сентября 2023 года ООО «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зарегистрированно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реестре Электронного Кооперационного Портала производителей Республики Узбекистан, и имеет более 170 наименований производимых товаров. Перечень постоянно увеличивается.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642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91880" y="476672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сотрудничество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126" y="1644190"/>
            <a:ext cx="84803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Начиная с 2018 года ООО «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 ведет сотрудничество с зарубежными и внутренними Государственными и частными заказчиками. 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126" y="2860487"/>
            <a:ext cx="8480385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Предприятия вагонного хозяйства республики Узбекистан: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 «Литейно-механический завод»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 «Андижанский механический завод»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 «Ташкентский завод по строительству и ремонту пассажирских вагонов»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АО «</a:t>
            </a:r>
            <a:r>
              <a:rPr lang="ru-RU" sz="1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Узжелдорпасс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ВЧД-1 вагоноремонтное депо Ташкент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ВЧД-2 Депо по ремонту пассажирских вагонов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ВЧД-3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Хаваст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ВЧД-4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Коканд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ВЧД-5 вагоноремонтное депо Андижан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ВЧД-6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Самарканд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ВЧД-7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Бухара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ВЧД-8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Карши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ВЧД-14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Кунград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ВЧД-16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вагоноремонтное депо 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Термез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399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91880" y="476672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сотрудничество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1844824"/>
            <a:ext cx="848038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Предприятия путевого хозяйства республики Узбекистан: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Салар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ПЧ-2 Ташкент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ПЧ-4 Хаваст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ПЧ-5 Джизак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ПЧ-3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Камчик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ПЧ-6 Коканд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ПЧ-7 Андижан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ПЧ-8 Самарканд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ПЧ-9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Тинчлик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ПЧ-10 Бухара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ПЧ-11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Зиадин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ПЧ-13 Термез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ПЧ-15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Дарбанд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ПЧ-12 Карши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ПЧ-14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Кашкадарья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ПЧ-18 Ургенч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ПЧ-25 Кунград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ПЧ-26 Каракалпакия</a:t>
            </a: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665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91880" y="476672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Таваккал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премиум пласт»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сотрудничество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492896"/>
            <a:ext cx="84803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ГУП «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Рохи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охани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Точикистон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Республика Таджикистан</a:t>
            </a: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z-Cyrl-UZ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АГМ Таб</a:t>
            </a:r>
            <a:r>
              <a:rPr lang="ru-RU" sz="1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ыс</a:t>
            </a:r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Республика Казахстан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КЗ ТВРД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Республика Казахстан</a:t>
            </a: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4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9114" y="2924944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просмотр!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04072"/>
            <a:ext cx="1535498" cy="1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7007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1509</TotalTime>
  <Words>1436</Words>
  <Application>Microsoft Office PowerPoint</Application>
  <PresentationFormat>Экран (4:3)</PresentationFormat>
  <Paragraphs>258</Paragraphs>
  <Slides>52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9" baseType="lpstr">
      <vt:lpstr>Arial</vt:lpstr>
      <vt:lpstr>Calibri</vt:lpstr>
      <vt:lpstr>Century Gothic</vt:lpstr>
      <vt:lpstr>Times New Roman</vt:lpstr>
      <vt:lpstr>Wingdings 3</vt:lpstr>
      <vt:lpstr>Легкий дым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 Vivobook</cp:lastModifiedBy>
  <cp:revision>173</cp:revision>
  <dcterms:created xsi:type="dcterms:W3CDTF">2023-02-17T05:32:48Z</dcterms:created>
  <dcterms:modified xsi:type="dcterms:W3CDTF">2026-07-08T10:49:05Z</dcterms:modified>
</cp:coreProperties>
</file>